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2858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7B1"/>
    <a:srgbClr val="FFC2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>
        <p:scale>
          <a:sx n="59" d="100"/>
          <a:sy n="59" d="100"/>
        </p:scale>
        <p:origin x="384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04431"/>
            <a:ext cx="8743950" cy="447675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6753821"/>
            <a:ext cx="7715250" cy="3104554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53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03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84610"/>
            <a:ext cx="2218134" cy="1089719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684610"/>
            <a:ext cx="6525816" cy="1089719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3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42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205762"/>
            <a:ext cx="8872538" cy="534888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8605246"/>
            <a:ext cx="8872538" cy="281285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87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423047"/>
            <a:ext cx="4371975" cy="81587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423047"/>
            <a:ext cx="4371975" cy="81587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1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4612"/>
            <a:ext cx="8872538" cy="248543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152181"/>
            <a:ext cx="4351883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697015"/>
            <a:ext cx="4351883" cy="69086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152181"/>
            <a:ext cx="4373315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697015"/>
            <a:ext cx="4373315" cy="69086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72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14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02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851425"/>
            <a:ext cx="5207794" cy="913804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439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851425"/>
            <a:ext cx="5207794" cy="913804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14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612"/>
            <a:ext cx="8872538" cy="2485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3047"/>
            <a:ext cx="8872538" cy="815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3AFF18-10B0-4B55-8410-92677EB9788C}" type="datetimeFigureOut">
              <a:rPr lang="pt-BR" smtClean="0"/>
              <a:t>14/02/2025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8159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2AA7CE-59F3-42E2-9988-B5DF404F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82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833D54E8-CD92-F925-16C0-1041929B3B60}"/>
              </a:ext>
            </a:extLst>
          </p:cNvPr>
          <p:cNvSpPr txBox="1"/>
          <p:nvPr/>
        </p:nvSpPr>
        <p:spPr>
          <a:xfrm>
            <a:off x="656874" y="656535"/>
            <a:ext cx="428065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000" b="1" spc="-180" dirty="0">
                <a:solidFill>
                  <a:schemeClr val="bg1"/>
                </a:solidFill>
                <a:latin typeface="Inter 18pt" panose="02000503000000020004" pitchFamily="2" charset="0"/>
                <a:ea typeface="Inter 18pt" panose="02000503000000020004" pitchFamily="2" charset="0"/>
              </a:rPr>
              <a:t>Itaipu </a:t>
            </a:r>
            <a:r>
              <a:rPr lang="pt-BR" sz="5000" b="1" spc="-300" dirty="0">
                <a:solidFill>
                  <a:schemeClr val="bg1"/>
                </a:solidFill>
                <a:latin typeface="Inter 18pt" panose="02000503000000020004" pitchFamily="2" charset="0"/>
                <a:ea typeface="Inter 18pt" panose="02000503000000020004" pitchFamily="2" charset="0"/>
              </a:rPr>
              <a:t>convida: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01C0D5F-59CC-DC41-B21B-317618B633B0}"/>
              </a:ext>
            </a:extLst>
          </p:cNvPr>
          <p:cNvSpPr txBox="1"/>
          <p:nvPr/>
        </p:nvSpPr>
        <p:spPr>
          <a:xfrm>
            <a:off x="656874" y="1864875"/>
            <a:ext cx="7854714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7000"/>
              </a:lnSpc>
            </a:pPr>
            <a:r>
              <a:rPr lang="pt-BR" sz="7000" b="1" spc="-180" dirty="0">
                <a:solidFill>
                  <a:srgbClr val="FFC20E"/>
                </a:solidFill>
                <a:latin typeface="Inter 28pt ExtraBold" panose="02000503000000020004" pitchFamily="2" charset="0"/>
                <a:ea typeface="Inter 28pt ExtraBold" panose="02000503000000020004" pitchFamily="2" charset="0"/>
              </a:rPr>
              <a:t>Celebração das</a:t>
            </a:r>
          </a:p>
          <a:p>
            <a:pPr>
              <a:lnSpc>
                <a:spcPts val="7000"/>
              </a:lnSpc>
            </a:pPr>
            <a:r>
              <a:rPr lang="pt-BR" sz="7000" b="1" spc="-180" dirty="0">
                <a:solidFill>
                  <a:srgbClr val="FFC20E"/>
                </a:solidFill>
                <a:latin typeface="Inter 28pt ExtraBold" panose="02000503000000020004" pitchFamily="2" charset="0"/>
                <a:ea typeface="Inter 28pt ExtraBold" panose="02000503000000020004" pitchFamily="2" charset="0"/>
              </a:rPr>
              <a:t>ações de proteção</a:t>
            </a:r>
          </a:p>
          <a:p>
            <a:pPr>
              <a:lnSpc>
                <a:spcPts val="7000"/>
              </a:lnSpc>
            </a:pPr>
            <a:r>
              <a:rPr lang="pt-BR" sz="7000" b="1" spc="-180" dirty="0">
                <a:solidFill>
                  <a:srgbClr val="FFC20E"/>
                </a:solidFill>
                <a:latin typeface="Inter 28pt ExtraBold" panose="02000503000000020004" pitchFamily="2" charset="0"/>
                <a:ea typeface="Inter 28pt ExtraBold" panose="02000503000000020004" pitchFamily="2" charset="0"/>
              </a:rPr>
              <a:t>da mulher.</a:t>
            </a:r>
            <a:endParaRPr lang="pt-BR" sz="7000" b="1" spc="-300" dirty="0">
              <a:solidFill>
                <a:srgbClr val="FFC20E"/>
              </a:solidFill>
              <a:latin typeface="Inter 28pt ExtraBold" panose="02000503000000020004" pitchFamily="2" charset="0"/>
              <a:ea typeface="Inter 28pt ExtraBold" panose="02000503000000020004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7D9714-BB8B-2C53-D4D0-0565298D28DA}"/>
              </a:ext>
            </a:extLst>
          </p:cNvPr>
          <p:cNvSpPr txBox="1"/>
          <p:nvPr/>
        </p:nvSpPr>
        <p:spPr>
          <a:xfrm>
            <a:off x="1346191" y="4926080"/>
            <a:ext cx="40671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spc="-150" dirty="0">
                <a:solidFill>
                  <a:schemeClr val="bg1"/>
                </a:solidFill>
                <a:latin typeface="Inter 18pt" panose="02000503000000020004" pitchFamily="2" charset="0"/>
                <a:ea typeface="Inter 18pt" panose="02000503000000020004" pitchFamily="2" charset="0"/>
              </a:rPr>
              <a:t>16 de dezembro, as 15h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1C87230-A394-7964-AE55-5515ABC07446}"/>
              </a:ext>
            </a:extLst>
          </p:cNvPr>
          <p:cNvSpPr txBox="1"/>
          <p:nvPr/>
        </p:nvSpPr>
        <p:spPr>
          <a:xfrm>
            <a:off x="1346191" y="5633373"/>
            <a:ext cx="71352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spc="-150" dirty="0">
                <a:solidFill>
                  <a:schemeClr val="bg1"/>
                </a:solidFill>
                <a:latin typeface="Inter 18pt" panose="02000503000000020004" pitchFamily="2" charset="0"/>
                <a:ea typeface="Inter 18pt" panose="02000503000000020004" pitchFamily="2" charset="0"/>
              </a:rPr>
              <a:t>Auditório do CRV</a:t>
            </a:r>
          </a:p>
          <a:p>
            <a:r>
              <a:rPr lang="pt-BR" sz="3000" b="1" spc="-150" dirty="0">
                <a:solidFill>
                  <a:schemeClr val="bg1"/>
                </a:solidFill>
                <a:latin typeface="Inter 18pt" panose="02000503000000020004" pitchFamily="2" charset="0"/>
                <a:ea typeface="Inter 18pt" panose="02000503000000020004" pitchFamily="2" charset="0"/>
              </a:rPr>
              <a:t>Av. Tancredo Neves, 6.731, Jardim Itaipu,</a:t>
            </a:r>
          </a:p>
          <a:p>
            <a:r>
              <a:rPr lang="pt-BR" sz="3000" b="1" spc="-150" dirty="0">
                <a:solidFill>
                  <a:schemeClr val="bg1"/>
                </a:solidFill>
                <a:latin typeface="Inter 18pt" panose="02000503000000020004" pitchFamily="2" charset="0"/>
                <a:ea typeface="Inter 18pt" panose="02000503000000020004" pitchFamily="2" charset="0"/>
              </a:rPr>
              <a:t>Foz do Iguaçu - PR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9522A9A-346F-0E98-0527-B6910BA2A554}"/>
              </a:ext>
            </a:extLst>
          </p:cNvPr>
          <p:cNvSpPr txBox="1"/>
          <p:nvPr/>
        </p:nvSpPr>
        <p:spPr>
          <a:xfrm>
            <a:off x="656874" y="8254071"/>
            <a:ext cx="757386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000"/>
              </a:lnSpc>
            </a:pPr>
            <a:r>
              <a:rPr lang="pt-BR" sz="6000" b="1" spc="-180" dirty="0">
                <a:solidFill>
                  <a:srgbClr val="0767B1"/>
                </a:solidFill>
                <a:latin typeface="Inter 28pt ExtraBold" panose="02000503000000020004" pitchFamily="2" charset="0"/>
                <a:ea typeface="Inter 28pt ExtraBold" panose="02000503000000020004" pitchFamily="2" charset="0"/>
              </a:rPr>
              <a:t>Mais de R$ 11 milhões</a:t>
            </a:r>
          </a:p>
          <a:p>
            <a:pPr>
              <a:lnSpc>
                <a:spcPts val="6000"/>
              </a:lnSpc>
            </a:pPr>
            <a:r>
              <a:rPr lang="pt-BR" sz="6000" b="1" spc="-180" dirty="0">
                <a:solidFill>
                  <a:srgbClr val="0767B1"/>
                </a:solidFill>
                <a:latin typeface="Inter 28pt ExtraBold" panose="02000503000000020004" pitchFamily="2" charset="0"/>
                <a:ea typeface="Inter 28pt ExtraBold" panose="02000503000000020004" pitchFamily="2" charset="0"/>
              </a:rPr>
              <a:t>em investimentos</a:t>
            </a:r>
            <a:endParaRPr lang="pt-BR" sz="6000" b="1" spc="-300" dirty="0">
              <a:solidFill>
                <a:srgbClr val="0767B1"/>
              </a:solidFill>
              <a:latin typeface="Inter 28pt ExtraBold" panose="02000503000000020004" pitchFamily="2" charset="0"/>
              <a:ea typeface="Inter 28pt ExtraBold" panose="02000503000000020004" pitchFamily="2" charset="0"/>
            </a:endParaRPr>
          </a:p>
        </p:txBody>
      </p:sp>
      <p:pic>
        <p:nvPicPr>
          <p:cNvPr id="12" name="Imagem 11" descr="Ícone&#10;&#10;Descrição gerada automaticamente">
            <a:extLst>
              <a:ext uri="{FF2B5EF4-FFF2-40B4-BE49-F238E27FC236}">
                <a16:creationId xmlns:a16="http://schemas.microsoft.com/office/drawing/2014/main" id="{679AC210-A1C3-7923-2526-A9893BDA23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3" y="4965817"/>
            <a:ext cx="510606" cy="474523"/>
          </a:xfrm>
          <a:prstGeom prst="rect">
            <a:avLst/>
          </a:prstGeom>
        </p:spPr>
      </p:pic>
      <p:pic>
        <p:nvPicPr>
          <p:cNvPr id="14" name="Imagem 13" descr="Uma imagem contendo Forma&#10;&#10;Descrição gerada automaticamente">
            <a:extLst>
              <a:ext uri="{FF2B5EF4-FFF2-40B4-BE49-F238E27FC236}">
                <a16:creationId xmlns:a16="http://schemas.microsoft.com/office/drawing/2014/main" id="{A81F1D71-9C48-0838-A932-FB7C7795B5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93" y="5868170"/>
            <a:ext cx="505536" cy="738420"/>
          </a:xfrm>
          <a:prstGeom prst="rect">
            <a:avLst/>
          </a:prstGeom>
        </p:spPr>
      </p:pic>
      <p:pic>
        <p:nvPicPr>
          <p:cNvPr id="18" name="Imagem 17" descr="Logotipo&#10;&#10;Descrição gerada automaticamente">
            <a:extLst>
              <a:ext uri="{FF2B5EF4-FFF2-40B4-BE49-F238E27FC236}">
                <a16:creationId xmlns:a16="http://schemas.microsoft.com/office/drawing/2014/main" id="{50527AC6-7B11-2978-5688-313F77345D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030" y="10849088"/>
            <a:ext cx="5322067" cy="1410885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B6715C77-F6C4-18C7-58D9-FA60E19B964F}"/>
              </a:ext>
            </a:extLst>
          </p:cNvPr>
          <p:cNvSpPr txBox="1"/>
          <p:nvPr/>
        </p:nvSpPr>
        <p:spPr>
          <a:xfrm>
            <a:off x="2474912" y="11152054"/>
            <a:ext cx="1365438" cy="761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000"/>
              </a:lnSpc>
            </a:pPr>
            <a:r>
              <a:rPr lang="pt-BR" sz="3000" b="1" spc="-180" dirty="0">
                <a:solidFill>
                  <a:srgbClr val="0767B1"/>
                </a:solidFill>
                <a:latin typeface="Inter 28pt ExtraBold" panose="02000503000000020004" pitchFamily="2" charset="0"/>
                <a:ea typeface="Inter 28pt ExtraBold" panose="02000503000000020004" pitchFamily="2" charset="0"/>
              </a:rPr>
              <a:t>LOGO 1</a:t>
            </a:r>
            <a:endParaRPr lang="pt-BR" sz="3000" b="1" spc="-300" dirty="0">
              <a:solidFill>
                <a:srgbClr val="0767B1"/>
              </a:solidFill>
              <a:latin typeface="Inter 28pt ExtraBold" panose="02000503000000020004" pitchFamily="2" charset="0"/>
              <a:ea typeface="Inter 28pt ExtraBold" panose="02000503000000020004" pitchFamily="2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E48548BE-C1FF-2E1A-1D8B-A6FD32688229}"/>
              </a:ext>
            </a:extLst>
          </p:cNvPr>
          <p:cNvSpPr txBox="1"/>
          <p:nvPr/>
        </p:nvSpPr>
        <p:spPr>
          <a:xfrm>
            <a:off x="861265" y="11152054"/>
            <a:ext cx="1447191" cy="761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6000"/>
              </a:lnSpc>
            </a:pPr>
            <a:r>
              <a:rPr lang="pt-BR" sz="3000" b="1" spc="-180" dirty="0">
                <a:solidFill>
                  <a:srgbClr val="0767B1"/>
                </a:solidFill>
                <a:latin typeface="Inter 28pt ExtraBold" panose="02000503000000020004" pitchFamily="2" charset="0"/>
                <a:ea typeface="Inter 28pt ExtraBold" panose="02000503000000020004" pitchFamily="2" charset="0"/>
              </a:rPr>
              <a:t>LOGO 2</a:t>
            </a:r>
            <a:endParaRPr lang="pt-BR" sz="3000" b="1" spc="-300" dirty="0">
              <a:solidFill>
                <a:srgbClr val="0767B1"/>
              </a:solidFill>
              <a:latin typeface="Inter 28pt ExtraBold" panose="02000503000000020004" pitchFamily="2" charset="0"/>
              <a:ea typeface="Inter 28pt ExtraBold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00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3BFE887172A3A4C8990C01F250FD932" ma:contentTypeVersion="19" ma:contentTypeDescription="Crie um novo documento." ma:contentTypeScope="" ma:versionID="b00aa30d8455653fdbad64c54920553b">
  <xsd:schema xmlns:xsd="http://www.w3.org/2001/XMLSchema" xmlns:xs="http://www.w3.org/2001/XMLSchema" xmlns:p="http://schemas.microsoft.com/office/2006/metadata/properties" xmlns:ns2="4c5afb06-333d-47e7-b6a6-00a0d7fac109" xmlns:ns3="b2a64e4a-901b-4506-94cc-be5077fb456c" targetNamespace="http://schemas.microsoft.com/office/2006/metadata/properties" ma:root="true" ma:fieldsID="2c863a0d3e3f528c3bee036fd181b3e1" ns2:_="" ns3:_="">
    <xsd:import namespace="4c5afb06-333d-47e7-b6a6-00a0d7fac109"/>
    <xsd:import namespace="b2a64e4a-901b-4506-94cc-be5077fb45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_x00fa_blicodeinteress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5afb06-333d-47e7-b6a6-00a0d7fac1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_x00fa_blicodeinteresse" ma:index="10" nillable="true" ma:displayName="Público de interesse" ma:format="Dropdown" ma:internalName="P_x00fa_blicodeinteresse">
      <xsd:simpleType>
        <xsd:restriction base="dms:Text">
          <xsd:maxLength value="255"/>
        </xsd:restriction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26c01fdd-2a87-4ccc-945e-4b3885ea15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64e4a-901b-4506-94cc-be5077fb456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a5f4a10e-2986-4195-bc12-f04a17c375ea}" ma:internalName="TaxCatchAll" ma:showField="CatchAllData" ma:web="b2a64e4a-901b-4506-94cc-be5077fb45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_x00fa_blicodeinteresse xmlns="4c5afb06-333d-47e7-b6a6-00a0d7fac109" xsi:nil="true"/>
    <TaxCatchAll xmlns="b2a64e4a-901b-4506-94cc-be5077fb456c" xsi:nil="true"/>
    <lcf76f155ced4ddcb4097134ff3c332f xmlns="4c5afb06-333d-47e7-b6a6-00a0d7fac10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4CB9812-A024-4357-A9C8-7A776F25A40B}"/>
</file>

<file path=customXml/itemProps2.xml><?xml version="1.0" encoding="utf-8"?>
<ds:datastoreItem xmlns:ds="http://schemas.openxmlformats.org/officeDocument/2006/customXml" ds:itemID="{55E88C77-A288-4082-8EE5-198EB6740DF3}"/>
</file>

<file path=customXml/itemProps3.xml><?xml version="1.0" encoding="utf-8"?>
<ds:datastoreItem xmlns:ds="http://schemas.openxmlformats.org/officeDocument/2006/customXml" ds:itemID="{EDD9E639-460B-4EBA-BF6A-9AE90E8680E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47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Inter 18pt</vt:lpstr>
      <vt:lpstr>Inter 28pt ExtraBold</vt:lpstr>
      <vt:lpstr>Tema do Office</vt:lpstr>
      <vt:lpstr>Apresentação do PowerPoint</vt:lpstr>
    </vt:vector>
  </TitlesOfParts>
  <Company>ITAIPU Binacional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PAULO APARECIDO MARTINS CHIODI</dc:creator>
  <cp:lastModifiedBy>JOAO PAULO APARECIDO MARTINS CHIODI</cp:lastModifiedBy>
  <cp:revision>4</cp:revision>
  <dcterms:created xsi:type="dcterms:W3CDTF">2025-02-14T16:27:14Z</dcterms:created>
  <dcterms:modified xsi:type="dcterms:W3CDTF">2025-02-14T17:42:20Z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0x01010033BFE887172A3A4C8990C01F250FD932</vt:lpwstr>
  </property>
</Properties>
</file>